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92" r:id="rId2"/>
    <p:sldId id="256" r:id="rId3"/>
    <p:sldId id="287" r:id="rId4"/>
    <p:sldId id="288" r:id="rId5"/>
    <p:sldId id="289" r:id="rId6"/>
    <p:sldId id="290" r:id="rId7"/>
    <p:sldId id="291" r:id="rId8"/>
    <p:sldId id="275" r:id="rId9"/>
    <p:sldId id="259" r:id="rId10"/>
    <p:sldId id="276" r:id="rId11"/>
    <p:sldId id="260" r:id="rId12"/>
    <p:sldId id="282" r:id="rId13"/>
    <p:sldId id="283"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6" y="53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FF6F08-E691-47DC-A40C-CFAA1CC02FC8}" type="datetimeFigureOut">
              <a:rPr lang="en-US" smtClean="0"/>
              <a:t>5/15/2019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C667E7E-B2DC-4719-9278-9B29335282C5}" type="slidenum">
              <a:rPr lang="en-US" smtClean="0"/>
              <a:t>‹#›</a:t>
            </a:fld>
            <a:endParaRPr lang="en-US"/>
          </a:p>
        </p:txBody>
      </p:sp>
    </p:spTree>
    <p:extLst>
      <p:ext uri="{BB962C8B-B14F-4D97-AF65-F5344CB8AC3E}">
        <p14:creationId xmlns:p14="http://schemas.microsoft.com/office/powerpoint/2010/main" val="1832110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520C1-CC56-4E25-A262-6BB6EE1911F4}"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257223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C7E93-F452-44D8-968E-174F77897144}"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343896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23A33-360A-49F1-B7D7-548C2155BAA0}"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72844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CB614-4B1D-4EF3-875B-7D7C08DCCD65}"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410691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B2709-AEB6-4BA5-8841-461ADEBDAD1F}"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95478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6A2453-A93C-452D-B946-1F49B6FDB939}"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41930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AC1A09-3A48-4B21-BDDC-4B35E264681F}" type="datetime1">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328915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F95800-3AC0-449B-8933-8C36BFD5D7E2}" type="datetime1">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119420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B8433-E6A4-4A40-B20D-CA36DD8C3848}" type="datetime1">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246667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996B9-382C-41CA-A56C-4C79FBA67970}"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135546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1A87D-819E-4A79-8077-BB251F35844B}"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C7AD6-15E7-4780-84B9-F97AAFABD766}" type="slidenum">
              <a:rPr lang="en-US" smtClean="0"/>
              <a:t>‹#›</a:t>
            </a:fld>
            <a:endParaRPr lang="en-US"/>
          </a:p>
        </p:txBody>
      </p:sp>
    </p:spTree>
    <p:extLst>
      <p:ext uri="{BB962C8B-B14F-4D97-AF65-F5344CB8AC3E}">
        <p14:creationId xmlns:p14="http://schemas.microsoft.com/office/powerpoint/2010/main" val="323789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DD41A-BF5C-459C-9C77-8D10D1446650}" type="datetime1">
              <a:rPr lang="en-US" smtClean="0"/>
              <a:t>5/15/2019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C7AD6-15E7-4780-84B9-F97AAFABD766}" type="slidenum">
              <a:rPr lang="en-US" smtClean="0"/>
              <a:t>‹#›</a:t>
            </a:fld>
            <a:endParaRPr lang="en-US"/>
          </a:p>
        </p:txBody>
      </p:sp>
    </p:spTree>
    <p:extLst>
      <p:ext uri="{BB962C8B-B14F-4D97-AF65-F5344CB8AC3E}">
        <p14:creationId xmlns:p14="http://schemas.microsoft.com/office/powerpoint/2010/main" val="6782404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DC7AD6-15E7-4780-84B9-F97AAFABD766}" type="slidenum">
              <a:rPr lang="en-US" smtClean="0"/>
              <a:t>1</a:t>
            </a:fld>
            <a:endParaRPr lang="en-US"/>
          </a:p>
        </p:txBody>
      </p:sp>
      <p:pic>
        <p:nvPicPr>
          <p:cNvPr id="2" name="Picture 1"/>
          <p:cNvPicPr>
            <a:picLocks noChangeAspect="1"/>
          </p:cNvPicPr>
          <p:nvPr/>
        </p:nvPicPr>
        <p:blipFill>
          <a:blip r:embed="rId2"/>
          <a:stretch>
            <a:fillRect/>
          </a:stretch>
        </p:blipFill>
        <p:spPr>
          <a:xfrm>
            <a:off x="381000" y="152400"/>
            <a:ext cx="9553575" cy="6296025"/>
          </a:xfrm>
          <a:prstGeom prst="rect">
            <a:avLst/>
          </a:prstGeom>
        </p:spPr>
      </p:pic>
    </p:spTree>
    <p:extLst>
      <p:ext uri="{BB962C8B-B14F-4D97-AF65-F5344CB8AC3E}">
        <p14:creationId xmlns:p14="http://schemas.microsoft.com/office/powerpoint/2010/main" val="838665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0"/>
            <a:ext cx="9857992" cy="1295400"/>
          </a:xfrm>
          <a:prstGeom prst="rect">
            <a:avLst/>
          </a:prstGeom>
          <a:noFill/>
          <a:ln w="9525">
            <a:noFill/>
            <a:miter lim="800000"/>
            <a:headEnd/>
            <a:tailEnd/>
          </a:ln>
        </p:spPr>
      </p:pic>
      <p:pic>
        <p:nvPicPr>
          <p:cNvPr id="2" name="Picture 1"/>
          <p:cNvPicPr>
            <a:picLocks noChangeAspect="1"/>
          </p:cNvPicPr>
          <p:nvPr/>
        </p:nvPicPr>
        <p:blipFill>
          <a:blip r:embed="rId3"/>
          <a:stretch>
            <a:fillRect/>
          </a:stretch>
        </p:blipFill>
        <p:spPr>
          <a:xfrm>
            <a:off x="152400" y="1277284"/>
            <a:ext cx="8141392" cy="856316"/>
          </a:xfrm>
          <a:prstGeom prst="rect">
            <a:avLst/>
          </a:prstGeom>
        </p:spPr>
      </p:pic>
      <p:pic>
        <p:nvPicPr>
          <p:cNvPr id="3" name="Picture 2"/>
          <p:cNvPicPr>
            <a:picLocks noChangeAspect="1"/>
          </p:cNvPicPr>
          <p:nvPr/>
        </p:nvPicPr>
        <p:blipFill>
          <a:blip r:embed="rId4"/>
          <a:stretch>
            <a:fillRect/>
          </a:stretch>
        </p:blipFill>
        <p:spPr>
          <a:xfrm>
            <a:off x="761999" y="2133600"/>
            <a:ext cx="8860220" cy="457200"/>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609600" y="4191000"/>
                <a:ext cx="3709542" cy="5827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𝑆𝑖𝑚𝑝𝑙𝑖𝑓𝑦</m:t>
                      </m:r>
                      <m:r>
                        <a:rPr lang="en-US" sz="2800" b="0" i="1" smtClean="0">
                          <a:latin typeface="Cambria Math"/>
                        </a:rPr>
                        <m:t>:  </m:t>
                      </m:r>
                      <m:rad>
                        <m:radPr>
                          <m:degHide m:val="on"/>
                          <m:ctrlPr>
                            <a:rPr lang="en-US" sz="2800" i="1" smtClean="0">
                              <a:latin typeface="Cambria Math" panose="02040503050406030204" pitchFamily="18" charset="0"/>
                            </a:rPr>
                          </m:ctrlPr>
                        </m:radPr>
                        <m:deg/>
                        <m:e>
                          <m:r>
                            <a:rPr lang="en-US" sz="2800" b="0" i="1" smtClean="0">
                              <a:latin typeface="Cambria Math"/>
                            </a:rPr>
                            <m:t>20</m:t>
                          </m:r>
                        </m:e>
                      </m:rad>
                      <m:r>
                        <a:rPr lang="en-US" sz="2800" b="0" i="1" smtClean="0">
                          <a:latin typeface="Cambria Math"/>
                        </a:rPr>
                        <m:t>+</m:t>
                      </m:r>
                      <m:rad>
                        <m:radPr>
                          <m:degHide m:val="on"/>
                          <m:ctrlPr>
                            <a:rPr lang="en-US" sz="2800" b="0" i="1" smtClean="0">
                              <a:latin typeface="Cambria Math" panose="02040503050406030204" pitchFamily="18" charset="0"/>
                            </a:rPr>
                          </m:ctrlPr>
                        </m:radPr>
                        <m:deg/>
                        <m:e>
                          <m:r>
                            <a:rPr lang="en-US" sz="2800" b="0" i="1" smtClean="0">
                              <a:latin typeface="Cambria Math"/>
                            </a:rPr>
                            <m:t>45</m:t>
                          </m:r>
                        </m:e>
                      </m:rad>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609600" y="4191000"/>
                <a:ext cx="3709542" cy="582724"/>
              </a:xfrm>
              <a:prstGeom prst="rect">
                <a:avLst/>
              </a:prstGeom>
              <a:blipFill rotWithShape="1">
                <a:blip r:embed="rId5"/>
                <a:stretch>
                  <a:fillRect/>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FBDC7AD6-15E7-4780-84B9-F97AAFABD766}" type="slidenum">
              <a:rPr lang="en-US" smtClean="0"/>
              <a:t>10</a:t>
            </a:fld>
            <a:endParaRPr lang="en-US"/>
          </a:p>
        </p:txBody>
      </p:sp>
    </p:spTree>
    <p:extLst>
      <p:ext uri="{BB962C8B-B14F-4D97-AF65-F5344CB8AC3E}">
        <p14:creationId xmlns:p14="http://schemas.microsoft.com/office/powerpoint/2010/main" val="369982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21609" y="856316"/>
            <a:ext cx="9759486" cy="591484"/>
          </a:xfrm>
          <a:prstGeom prst="rect">
            <a:avLst/>
          </a:prstGeom>
          <a:noFill/>
          <a:ln w="9525">
            <a:noFill/>
            <a:miter lim="800000"/>
            <a:headEnd/>
            <a:tailEnd/>
          </a:ln>
        </p:spPr>
      </p:pic>
      <p:pic>
        <p:nvPicPr>
          <p:cNvPr id="4" name="Picture 3"/>
          <p:cNvPicPr>
            <a:picLocks noChangeAspect="1"/>
          </p:cNvPicPr>
          <p:nvPr/>
        </p:nvPicPr>
        <p:blipFill>
          <a:blip r:embed="rId3"/>
          <a:stretch>
            <a:fillRect/>
          </a:stretch>
        </p:blipFill>
        <p:spPr>
          <a:xfrm>
            <a:off x="21609" y="0"/>
            <a:ext cx="8141392" cy="856316"/>
          </a:xfrm>
          <a:prstGeom prst="rect">
            <a:avLst/>
          </a:prstGeom>
        </p:spPr>
      </p:pic>
      <p:pic>
        <p:nvPicPr>
          <p:cNvPr id="2" name="Picture 1"/>
          <p:cNvPicPr>
            <a:picLocks noChangeAspect="1"/>
          </p:cNvPicPr>
          <p:nvPr/>
        </p:nvPicPr>
        <p:blipFill>
          <a:blip r:embed="rId4"/>
          <a:stretch>
            <a:fillRect/>
          </a:stretch>
        </p:blipFill>
        <p:spPr>
          <a:xfrm>
            <a:off x="50042" y="2895600"/>
            <a:ext cx="8745126" cy="1219200"/>
          </a:xfrm>
          <a:prstGeom prst="rect">
            <a:avLst/>
          </a:prstGeom>
        </p:spPr>
      </p:pic>
      <p:sp>
        <p:nvSpPr>
          <p:cNvPr id="3" name="Slide Number Placeholder 2"/>
          <p:cNvSpPr>
            <a:spLocks noGrp="1"/>
          </p:cNvSpPr>
          <p:nvPr>
            <p:ph type="sldNum" sz="quarter" idx="12"/>
          </p:nvPr>
        </p:nvSpPr>
        <p:spPr/>
        <p:txBody>
          <a:bodyPr/>
          <a:lstStyle/>
          <a:p>
            <a:fld id="{FBDC7AD6-15E7-4780-84B9-F97AAFABD766}"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837" y="103911"/>
            <a:ext cx="11956473" cy="646331"/>
          </a:xfrm>
          <a:prstGeom prst="rect">
            <a:avLst/>
          </a:prstGeom>
          <a:noFill/>
        </p:spPr>
        <p:txBody>
          <a:bodyPr wrap="square" rtlCol="0">
            <a:spAutoFit/>
          </a:bodyPr>
          <a:lstStyle/>
          <a:p>
            <a:r>
              <a:rPr lang="en-US" sz="3600" dirty="0" smtClean="0">
                <a:solidFill>
                  <a:srgbClr val="C00000"/>
                </a:solidFill>
              </a:rPr>
              <a:t>Landing our Big Ideas:</a:t>
            </a:r>
          </a:p>
        </p:txBody>
      </p:sp>
      <p:sp>
        <p:nvSpPr>
          <p:cNvPr id="3" name="TextBox 2"/>
          <p:cNvSpPr txBox="1"/>
          <p:nvPr/>
        </p:nvSpPr>
        <p:spPr>
          <a:xfrm>
            <a:off x="261274" y="2253406"/>
            <a:ext cx="11901055" cy="1077218"/>
          </a:xfrm>
          <a:prstGeom prst="rect">
            <a:avLst/>
          </a:prstGeom>
          <a:noFill/>
        </p:spPr>
        <p:txBody>
          <a:bodyPr wrap="square" rtlCol="0">
            <a:spAutoFit/>
          </a:bodyPr>
          <a:lstStyle/>
          <a:p>
            <a:pPr marL="285750" indent="-285750">
              <a:buFont typeface="Wingdings" panose="05000000000000000000" pitchFamily="2" charset="2"/>
              <a:buChar char="v"/>
            </a:pPr>
            <a:r>
              <a:rPr lang="en-US" sz="3200" dirty="0" smtClean="0"/>
              <a:t>Looking ahead - Multiply verses Addition: Always start by recognizing what the main operation in the problem is.</a:t>
            </a:r>
          </a:p>
        </p:txBody>
      </p:sp>
      <p:sp>
        <p:nvSpPr>
          <p:cNvPr id="5" name="Rectangle 4"/>
          <p:cNvSpPr/>
          <p:nvPr/>
        </p:nvSpPr>
        <p:spPr>
          <a:xfrm>
            <a:off x="261274" y="914400"/>
            <a:ext cx="11824855" cy="1077218"/>
          </a:xfrm>
          <a:prstGeom prst="rect">
            <a:avLst/>
          </a:prstGeom>
        </p:spPr>
        <p:txBody>
          <a:bodyPr wrap="square">
            <a:spAutoFit/>
          </a:bodyPr>
          <a:lstStyle/>
          <a:p>
            <a:pPr marL="285750" indent="-285750">
              <a:buFont typeface="Wingdings" panose="05000000000000000000" pitchFamily="2" charset="2"/>
              <a:buChar char="v"/>
            </a:pPr>
            <a:r>
              <a:rPr lang="en-US" sz="3200" dirty="0" smtClean="0"/>
              <a:t>Addition: the nature of an item NEVER changes when you add or subtract.</a:t>
            </a:r>
            <a:endParaRPr lang="en-US" sz="3200" dirty="0"/>
          </a:p>
        </p:txBody>
      </p:sp>
      <p:sp>
        <p:nvSpPr>
          <p:cNvPr id="6" name="TextBox 5"/>
          <p:cNvSpPr txBox="1"/>
          <p:nvPr/>
        </p:nvSpPr>
        <p:spPr>
          <a:xfrm>
            <a:off x="261273" y="3733800"/>
            <a:ext cx="11901055" cy="2062103"/>
          </a:xfrm>
          <a:prstGeom prst="rect">
            <a:avLst/>
          </a:prstGeom>
          <a:noFill/>
        </p:spPr>
        <p:txBody>
          <a:bodyPr wrap="square" rtlCol="0">
            <a:spAutoFit/>
          </a:bodyPr>
          <a:lstStyle/>
          <a:p>
            <a:pPr marL="285750" indent="-285750">
              <a:buFont typeface="Wingdings" panose="05000000000000000000" pitchFamily="2" charset="2"/>
              <a:buChar char="v"/>
            </a:pPr>
            <a:r>
              <a:rPr lang="en-US" sz="3200" dirty="0" smtClean="0"/>
              <a:t>Simplify: Take everything you can out of the radical</a:t>
            </a:r>
          </a:p>
          <a:p>
            <a:pPr marL="285750" indent="-285750">
              <a:buFont typeface="Wingdings" panose="05000000000000000000" pitchFamily="2" charset="2"/>
              <a:buChar char="v"/>
            </a:pPr>
            <a:endParaRPr lang="en-US" sz="3200" dirty="0" smtClean="0"/>
          </a:p>
          <a:p>
            <a:pPr marL="285750" indent="-285750">
              <a:buFont typeface="Wingdings" panose="05000000000000000000" pitchFamily="2" charset="2"/>
              <a:buChar char="v"/>
            </a:pPr>
            <a:r>
              <a:rPr lang="en-US" sz="3200" dirty="0" smtClean="0"/>
              <a:t>Looking ahead - You can’t have a radical or an imaginary number in the denominator if a problem is simplified.</a:t>
            </a:r>
          </a:p>
        </p:txBody>
      </p:sp>
      <p:sp>
        <p:nvSpPr>
          <p:cNvPr id="4" name="Slide Number Placeholder 3"/>
          <p:cNvSpPr>
            <a:spLocks noGrp="1"/>
          </p:cNvSpPr>
          <p:nvPr>
            <p:ph type="sldNum" sz="quarter" idx="12"/>
          </p:nvPr>
        </p:nvSpPr>
        <p:spPr/>
        <p:txBody>
          <a:bodyPr/>
          <a:lstStyle/>
          <a:p>
            <a:fld id="{FBDC7AD6-15E7-4780-84B9-F97AAFABD766}" type="slidenum">
              <a:rPr lang="en-US" smtClean="0"/>
              <a:t>12</a:t>
            </a:fld>
            <a:endParaRPr lang="en-US"/>
          </a:p>
        </p:txBody>
      </p:sp>
    </p:spTree>
    <p:extLst>
      <p:ext uri="{BB962C8B-B14F-4D97-AF65-F5344CB8AC3E}">
        <p14:creationId xmlns:p14="http://schemas.microsoft.com/office/powerpoint/2010/main" val="127940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0800" y="3657600"/>
            <a:ext cx="9042400" cy="2185214"/>
          </a:xfrm>
          <a:prstGeom prst="rect">
            <a:avLst/>
          </a:prstGeom>
        </p:spPr>
        <p:txBody>
          <a:bodyPr wrap="square">
            <a:spAutoFit/>
          </a:bodyPr>
          <a:lstStyle/>
          <a:p>
            <a:pPr algn="ctr"/>
            <a:r>
              <a:rPr lang="en-US" sz="4000" b="1" u="sng" dirty="0" smtClean="0">
                <a:solidFill>
                  <a:srgbClr val="000000"/>
                </a:solidFill>
                <a:latin typeface="Californian FB" panose="0207040306080B030204" pitchFamily="18" charset="0"/>
              </a:rPr>
              <a:t>Assignment – Due next class:</a:t>
            </a:r>
          </a:p>
          <a:p>
            <a:pPr algn="ctr"/>
            <a:r>
              <a:rPr lang="en-US" sz="3200" b="1" dirty="0" smtClean="0"/>
              <a:t>Packet 0.8 </a:t>
            </a:r>
          </a:p>
          <a:p>
            <a:pPr algn="ctr"/>
            <a:r>
              <a:rPr lang="en-US" sz="3200" b="1" dirty="0" smtClean="0"/>
              <a:t>and</a:t>
            </a:r>
          </a:p>
          <a:p>
            <a:pPr algn="ctr"/>
            <a:r>
              <a:rPr lang="en-US" sz="3200" b="1" dirty="0" smtClean="0"/>
              <a:t>0.8 Math XL</a:t>
            </a:r>
            <a:endParaRPr lang="en-US" sz="3200" dirty="0"/>
          </a:p>
        </p:txBody>
      </p:sp>
      <p:sp>
        <p:nvSpPr>
          <p:cNvPr id="3" name="TextBox 2"/>
          <p:cNvSpPr txBox="1"/>
          <p:nvPr/>
        </p:nvSpPr>
        <p:spPr>
          <a:xfrm>
            <a:off x="1282700" y="381000"/>
            <a:ext cx="9220200" cy="1569660"/>
          </a:xfrm>
          <a:prstGeom prst="rect">
            <a:avLst/>
          </a:prstGeom>
          <a:noFill/>
        </p:spPr>
        <p:txBody>
          <a:bodyPr wrap="square" rtlCol="0">
            <a:spAutoFit/>
          </a:bodyPr>
          <a:lstStyle/>
          <a:p>
            <a:pPr marL="285750" indent="-285750">
              <a:buFont typeface="Wingdings" panose="05000000000000000000" pitchFamily="2" charset="2"/>
              <a:buChar char="Ø"/>
            </a:pPr>
            <a:r>
              <a:rPr lang="en-US" sz="3200" dirty="0" smtClean="0"/>
              <a:t>Journal Entry: How is combining radicals the same as combining fractions? (or terms of a polynomial?)</a:t>
            </a:r>
          </a:p>
          <a:p>
            <a:pPr algn="ctr"/>
            <a:endParaRPr lang="en-US" sz="3200" dirty="0"/>
          </a:p>
        </p:txBody>
      </p:sp>
      <p:sp>
        <p:nvSpPr>
          <p:cNvPr id="4" name="Slide Number Placeholder 3"/>
          <p:cNvSpPr>
            <a:spLocks noGrp="1"/>
          </p:cNvSpPr>
          <p:nvPr>
            <p:ph type="sldNum" sz="quarter" idx="12"/>
          </p:nvPr>
        </p:nvSpPr>
        <p:spPr/>
        <p:txBody>
          <a:bodyPr/>
          <a:lstStyle/>
          <a:p>
            <a:fld id="{FBDC7AD6-15E7-4780-84B9-F97AAFABD766}" type="slidenum">
              <a:rPr lang="en-US" smtClean="0"/>
              <a:t>13</a:t>
            </a:fld>
            <a:endParaRPr lang="en-US"/>
          </a:p>
        </p:txBody>
      </p:sp>
    </p:spTree>
    <p:extLst>
      <p:ext uri="{BB962C8B-B14F-4D97-AF65-F5344CB8AC3E}">
        <p14:creationId xmlns:p14="http://schemas.microsoft.com/office/powerpoint/2010/main" val="3271446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8703"/>
            <a:ext cx="1371600" cy="646331"/>
          </a:xfrm>
          <a:prstGeom prst="rect">
            <a:avLst/>
          </a:prstGeom>
          <a:noFill/>
        </p:spPr>
        <p:txBody>
          <a:bodyPr wrap="square" rtlCol="0">
            <a:spAutoFit/>
          </a:bodyPr>
          <a:lstStyle/>
          <a:p>
            <a:r>
              <a:rPr lang="en-US" b="1" dirty="0">
                <a:solidFill>
                  <a:prstClr val="black"/>
                </a:solidFill>
              </a:rPr>
              <a:t>Secondary 2 </a:t>
            </a:r>
            <a:endParaRPr lang="en-US" b="1" dirty="0" smtClean="0">
              <a:solidFill>
                <a:prstClr val="black"/>
              </a:solidFill>
            </a:endParaRPr>
          </a:p>
          <a:p>
            <a:r>
              <a:rPr lang="en-US" b="1" dirty="0" smtClean="0">
                <a:solidFill>
                  <a:prstClr val="black"/>
                </a:solidFill>
              </a:rPr>
              <a:t>lesson 0.8</a:t>
            </a:r>
            <a:endParaRPr lang="en-US" dirty="0">
              <a:solidFill>
                <a:prstClr val="black"/>
              </a:solidFill>
            </a:endParaRPr>
          </a:p>
        </p:txBody>
      </p:sp>
      <p:sp>
        <p:nvSpPr>
          <p:cNvPr id="5" name="Rectangle 4"/>
          <p:cNvSpPr/>
          <p:nvPr/>
        </p:nvSpPr>
        <p:spPr>
          <a:xfrm>
            <a:off x="1828800" y="1447800"/>
            <a:ext cx="8517610" cy="5016758"/>
          </a:xfrm>
          <a:prstGeom prst="rect">
            <a:avLst/>
          </a:prstGeom>
        </p:spPr>
        <p:txBody>
          <a:bodyPr wrap="square">
            <a:spAutoFit/>
          </a:bodyPr>
          <a:lstStyle/>
          <a:p>
            <a:pPr algn="ctr"/>
            <a:r>
              <a:rPr lang="en-US" sz="4400" b="1" dirty="0" smtClean="0">
                <a:solidFill>
                  <a:prstClr val="black"/>
                </a:solidFill>
              </a:rPr>
              <a:t>Simplify, Add, and Subtract Radicals </a:t>
            </a:r>
          </a:p>
          <a:p>
            <a:pPr algn="ctr"/>
            <a:endParaRPr lang="en-US" sz="4400" b="1" dirty="0">
              <a:solidFill>
                <a:prstClr val="black"/>
              </a:solidFill>
            </a:endParaRPr>
          </a:p>
          <a:p>
            <a:pPr algn="ctr"/>
            <a:r>
              <a:rPr lang="en-US" sz="4400" b="1" dirty="0" smtClean="0">
                <a:solidFill>
                  <a:prstClr val="black"/>
                </a:solidFill>
              </a:rPr>
              <a:t> </a:t>
            </a:r>
            <a:r>
              <a:rPr lang="en-US" sz="3200" u="sng" dirty="0" smtClean="0">
                <a:solidFill>
                  <a:srgbClr val="000000"/>
                </a:solidFill>
                <a:latin typeface="Arial" panose="020B0604020202020204" pitchFamily="34" charset="0"/>
              </a:rPr>
              <a:t>Objective:</a:t>
            </a:r>
          </a:p>
          <a:p>
            <a:pPr algn="ctr"/>
            <a:r>
              <a:rPr lang="en-US" sz="2400" dirty="0" smtClean="0">
                <a:solidFill>
                  <a:srgbClr val="000000"/>
                </a:solidFill>
                <a:latin typeface="Arial" panose="020B0604020202020204" pitchFamily="34" charset="0"/>
              </a:rPr>
              <a:t>By </a:t>
            </a:r>
            <a:r>
              <a:rPr lang="en-US" sz="2400" dirty="0">
                <a:solidFill>
                  <a:srgbClr val="000000"/>
                </a:solidFill>
                <a:latin typeface="Arial" panose="020B0604020202020204" pitchFamily="34" charset="0"/>
              </a:rPr>
              <a:t>the end of the lesson you will be able </a:t>
            </a:r>
            <a:r>
              <a:rPr lang="en-US" sz="2400" dirty="0" smtClean="0">
                <a:solidFill>
                  <a:srgbClr val="000000"/>
                </a:solidFill>
                <a:latin typeface="Arial" panose="020B0604020202020204" pitchFamily="34" charset="0"/>
              </a:rPr>
              <a:t>to:</a:t>
            </a:r>
          </a:p>
          <a:p>
            <a:pPr algn="ctr"/>
            <a:r>
              <a:rPr lang="en-US" sz="2400" dirty="0" smtClean="0">
                <a:solidFill>
                  <a:srgbClr val="000000"/>
                </a:solidFill>
                <a:latin typeface="Arial" panose="020B0604020202020204" pitchFamily="34" charset="0"/>
              </a:rPr>
              <a:t>Simplify Radicals</a:t>
            </a:r>
          </a:p>
          <a:p>
            <a:pPr algn="ctr"/>
            <a:r>
              <a:rPr lang="en-US" sz="2400" dirty="0" smtClean="0">
                <a:solidFill>
                  <a:srgbClr val="000000"/>
                </a:solidFill>
                <a:latin typeface="Arial" panose="020B0604020202020204" pitchFamily="34" charset="0"/>
              </a:rPr>
              <a:t>Add and Subtract Radicals</a:t>
            </a:r>
          </a:p>
          <a:p>
            <a:pPr algn="ctr"/>
            <a:r>
              <a:rPr lang="en-US" sz="2400" dirty="0" smtClean="0">
                <a:solidFill>
                  <a:srgbClr val="000000"/>
                </a:solidFill>
                <a:latin typeface="Arial" panose="020B0604020202020204" pitchFamily="34" charset="0"/>
              </a:rPr>
              <a:t>(Know when and how)</a:t>
            </a:r>
          </a:p>
          <a:p>
            <a:pPr algn="ctr"/>
            <a:endParaRPr lang="en-US" sz="2800" dirty="0">
              <a:solidFill>
                <a:srgbClr val="000000"/>
              </a:solidFill>
              <a:latin typeface="Arial" panose="020B0604020202020204" pitchFamily="34" charset="0"/>
            </a:endParaRPr>
          </a:p>
          <a:p>
            <a:pPr algn="ctr"/>
            <a:endParaRPr lang="en-US" sz="2800"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vi-VN" dirty="0">
              <a:solidFill>
                <a:srgbClr val="000000"/>
              </a:solidFill>
            </a:endParaRPr>
          </a:p>
        </p:txBody>
      </p:sp>
      <p:sp>
        <p:nvSpPr>
          <p:cNvPr id="2" name="Slide Number Placeholder 1"/>
          <p:cNvSpPr>
            <a:spLocks noGrp="1"/>
          </p:cNvSpPr>
          <p:nvPr>
            <p:ph type="sldNum" sz="quarter" idx="12"/>
          </p:nvPr>
        </p:nvSpPr>
        <p:spPr/>
        <p:txBody>
          <a:bodyPr/>
          <a:lstStyle/>
          <a:p>
            <a:fld id="{FBDC7AD6-15E7-4780-84B9-F97AAFABD766}"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5419" y="1124529"/>
            <a:ext cx="9076246" cy="4933371"/>
          </a:xfrm>
          <a:prstGeom prst="rect">
            <a:avLst/>
          </a:prstGeom>
        </p:spPr>
      </p:pic>
      <p:sp>
        <p:nvSpPr>
          <p:cNvPr id="3" name="Rectangle 2"/>
          <p:cNvSpPr/>
          <p:nvPr/>
        </p:nvSpPr>
        <p:spPr>
          <a:xfrm>
            <a:off x="233510" y="359999"/>
            <a:ext cx="9256060" cy="523220"/>
          </a:xfrm>
          <a:prstGeom prst="rect">
            <a:avLst/>
          </a:prstGeom>
        </p:spPr>
        <p:txBody>
          <a:bodyPr wrap="none">
            <a:spAutoFit/>
          </a:bodyPr>
          <a:lstStyle/>
          <a:p>
            <a:r>
              <a:rPr lang="en-US" sz="2800" u="sng" dirty="0" smtClean="0">
                <a:solidFill>
                  <a:srgbClr val="0000FF"/>
                </a:solidFill>
                <a:latin typeface="Comic Sans MS" panose="030F0702030302020204" pitchFamily="66" charset="0"/>
              </a:rPr>
              <a:t>Parts of a Radical (square roots are a type of radical):</a:t>
            </a:r>
            <a:endParaRPr lang="en-US" sz="2800" u="sng" dirty="0" smtClean="0">
              <a:solidFill>
                <a:srgbClr val="0000FF"/>
              </a:solidFill>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46044860-D249-4C8E-95B9-08AC1EB3658D}" type="slidenum">
              <a:rPr lang="en-US" smtClean="0"/>
              <a:t>3</a:t>
            </a:fld>
            <a:endParaRPr lang="en-US"/>
          </a:p>
        </p:txBody>
      </p:sp>
    </p:spTree>
    <p:extLst>
      <p:ext uri="{BB962C8B-B14F-4D97-AF65-F5344CB8AC3E}">
        <p14:creationId xmlns:p14="http://schemas.microsoft.com/office/powerpoint/2010/main" val="3794339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216664"/>
                <a:ext cx="12192000" cy="5005345"/>
              </a:xfrm>
              <a:prstGeom prst="rect">
                <a:avLst/>
              </a:prstGeom>
            </p:spPr>
            <p:txBody>
              <a:bodyPr wrap="square">
                <a:spAutoFit/>
              </a:bodyPr>
              <a:lstStyle/>
              <a:p>
                <a:r>
                  <a:rPr lang="en-US" sz="2800" dirty="0" smtClean="0">
                    <a:solidFill>
                      <a:srgbClr val="0000FF"/>
                    </a:solidFill>
                    <a:latin typeface="Segoe Print" panose="02000600000000000000" pitchFamily="2" charset="0"/>
                  </a:rPr>
                  <a:t>We can simplify some radicals in our heads because they are perfect squares or cubes.</a:t>
                </a:r>
              </a:p>
              <a:p>
                <a:endParaRPr lang="en-US" sz="2400" dirty="0" smtClean="0">
                  <a:solidFill>
                    <a:srgbClr val="0000FF"/>
                  </a:solidFill>
                  <a:latin typeface="Segoe Print" panose="02000600000000000000" pitchFamily="2" charset="0"/>
                </a:endParaRPr>
              </a:p>
              <a:p>
                <a:r>
                  <a:rPr lang="en-US" sz="2800" u="sng" dirty="0" smtClean="0">
                    <a:solidFill>
                      <a:srgbClr val="0000FF"/>
                    </a:solidFill>
                    <a:latin typeface="Segoe Print" panose="02000600000000000000" pitchFamily="2" charset="0"/>
                  </a:rPr>
                  <a:t>Examples:</a:t>
                </a:r>
              </a:p>
              <a:p>
                <a:endParaRPr lang="en-US" sz="2800" u="sng" dirty="0">
                  <a:solidFill>
                    <a:srgbClr val="0000FF"/>
                  </a:solidFill>
                  <a:latin typeface="Segoe Print" panose="02000600000000000000" pitchFamily="2" charset="0"/>
                </a:endParaRPr>
              </a:p>
              <a:p>
                <a:r>
                  <a:rPr lang="en-US" sz="2800" dirty="0" smtClean="0">
                    <a:solidFill>
                      <a:srgbClr val="0000FF"/>
                    </a:solidFill>
                    <a:latin typeface="Segoe Print" panose="02000600000000000000" pitchFamily="2" charset="0"/>
                  </a:rPr>
                  <a:t>1</a:t>
                </a:r>
                <a:r>
                  <a:rPr lang="en-US" sz="3200" dirty="0" smtClean="0">
                    <a:solidFill>
                      <a:srgbClr val="0000FF"/>
                    </a:solidFill>
                    <a:latin typeface="Segoe Print" panose="02000600000000000000" pitchFamily="2" charset="0"/>
                  </a:rPr>
                  <a:t>. </a:t>
                </a:r>
                <a14:m>
                  <m:oMath xmlns:m="http://schemas.openxmlformats.org/officeDocument/2006/math">
                    <m:r>
                      <a:rPr lang="en-US" sz="3200">
                        <a:solidFill>
                          <a:prstClr val="black"/>
                        </a:solidFill>
                        <a:latin typeface="Cambria Math" panose="02040503050406030204" pitchFamily="18" charset="0"/>
                      </a:rPr>
                      <m:t>  </m:t>
                    </m:r>
                    <m:rad>
                      <m:radPr>
                        <m:degHide m:val="on"/>
                        <m:ctrlPr>
                          <a:rPr lang="en-US" sz="3200" i="1">
                            <a:solidFill>
                              <a:prstClr val="black"/>
                            </a:solidFill>
                            <a:latin typeface="Cambria Math" panose="02040503050406030204" pitchFamily="18" charset="0"/>
                          </a:rPr>
                        </m:ctrlPr>
                      </m:radPr>
                      <m:deg/>
                      <m:e>
                        <m:r>
                          <a:rPr lang="en-US" sz="3200" i="1">
                            <a:solidFill>
                              <a:prstClr val="black"/>
                            </a:solidFill>
                            <a:latin typeface="Cambria Math" panose="02040503050406030204" pitchFamily="18" charset="0"/>
                          </a:rPr>
                          <m:t>64</m:t>
                        </m:r>
                      </m:e>
                    </m:rad>
                  </m:oMath>
                </a14:m>
                <a:r>
                  <a:rPr lang="en-US" sz="3200" dirty="0" smtClean="0">
                    <a:solidFill>
                      <a:srgbClr val="0000FF"/>
                    </a:solidFill>
                    <a:latin typeface="Segoe Print" panose="02000600000000000000" pitchFamily="2" charset="0"/>
                  </a:rPr>
                  <a:t>	</a:t>
                </a:r>
                <a:r>
                  <a:rPr lang="en-US" sz="2800" dirty="0" smtClean="0">
                    <a:solidFill>
                      <a:srgbClr val="0000FF"/>
                    </a:solidFill>
                    <a:latin typeface="Segoe Print" panose="02000600000000000000" pitchFamily="2" charset="0"/>
                  </a:rPr>
                  <a:t>		 2.</a:t>
                </a:r>
                <a14:m>
                  <m:oMath xmlns:m="http://schemas.openxmlformats.org/officeDocument/2006/math">
                    <m:r>
                      <a:rPr lang="en-US" sz="3200" i="1">
                        <a:solidFill>
                          <a:prstClr val="black"/>
                        </a:solidFill>
                        <a:latin typeface="Cambria Math" panose="02040503050406030204" pitchFamily="18" charset="0"/>
                      </a:rPr>
                      <m:t>   </m:t>
                    </m:r>
                    <m:rad>
                      <m:radPr>
                        <m:ctrlPr>
                          <a:rPr lang="en-US" sz="3200" i="1">
                            <a:solidFill>
                              <a:prstClr val="black"/>
                            </a:solidFill>
                            <a:latin typeface="Cambria Math" panose="02040503050406030204" pitchFamily="18" charset="0"/>
                          </a:rPr>
                        </m:ctrlPr>
                      </m:radPr>
                      <m:deg>
                        <m:r>
                          <a:rPr lang="en-US" sz="3200" i="1">
                            <a:solidFill>
                              <a:prstClr val="black"/>
                            </a:solidFill>
                            <a:latin typeface="Cambria Math" panose="02040503050406030204" pitchFamily="18" charset="0"/>
                          </a:rPr>
                          <m:t>3</m:t>
                        </m:r>
                      </m:deg>
                      <m:e>
                        <m:r>
                          <a:rPr lang="en-US" sz="3200" i="1">
                            <a:solidFill>
                              <a:prstClr val="black"/>
                            </a:solidFill>
                            <a:latin typeface="Cambria Math" panose="02040503050406030204" pitchFamily="18" charset="0"/>
                          </a:rPr>
                          <m:t>27</m:t>
                        </m:r>
                      </m:e>
                    </m:rad>
                  </m:oMath>
                </a14:m>
                <a:r>
                  <a:rPr lang="en-US" sz="3200" i="1" dirty="0">
                    <a:solidFill>
                      <a:prstClr val="black"/>
                    </a:solidFill>
                    <a:latin typeface="Cambria Math" panose="02040503050406030204" pitchFamily="18" charset="0"/>
                  </a:rPr>
                  <a:t>	</a:t>
                </a:r>
                <a:r>
                  <a:rPr lang="en-US" sz="2800" i="1" dirty="0">
                    <a:solidFill>
                      <a:prstClr val="black"/>
                    </a:solidFill>
                    <a:latin typeface="Cambria Math" panose="02040503050406030204" pitchFamily="18" charset="0"/>
                  </a:rPr>
                  <a:t>	</a:t>
                </a:r>
                <a:r>
                  <a:rPr lang="en-US" sz="2800" dirty="0" smtClean="0">
                    <a:solidFill>
                      <a:srgbClr val="0000FF"/>
                    </a:solidFill>
                    <a:latin typeface="Segoe Print" panose="02000600000000000000" pitchFamily="2" charset="0"/>
                  </a:rPr>
                  <a:t>		3. </a:t>
                </a:r>
                <a14:m>
                  <m:oMath xmlns:m="http://schemas.openxmlformats.org/officeDocument/2006/math">
                    <m:r>
                      <a:rPr lang="en-US" sz="3200">
                        <a:solidFill>
                          <a:prstClr val="black"/>
                        </a:solidFill>
                        <a:latin typeface="Cambria Math" panose="02040503050406030204" pitchFamily="18" charset="0"/>
                      </a:rPr>
                      <m:t>−</m:t>
                    </m:r>
                    <m:rad>
                      <m:radPr>
                        <m:degHide m:val="on"/>
                        <m:ctrlPr>
                          <a:rPr lang="en-US" sz="3200" i="1">
                            <a:solidFill>
                              <a:prstClr val="black"/>
                            </a:solidFill>
                            <a:latin typeface="Cambria Math" panose="02040503050406030204" pitchFamily="18" charset="0"/>
                          </a:rPr>
                        </m:ctrlPr>
                      </m:radPr>
                      <m:deg/>
                      <m:e>
                        <m:r>
                          <a:rPr lang="en-US" sz="3200" i="1">
                            <a:solidFill>
                              <a:prstClr val="black"/>
                            </a:solidFill>
                            <a:latin typeface="Cambria Math" panose="02040503050406030204" pitchFamily="18" charset="0"/>
                          </a:rPr>
                          <m:t>49</m:t>
                        </m:r>
                      </m:e>
                    </m:rad>
                  </m:oMath>
                </a14:m>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r>
                  <a:rPr lang="en-US" sz="2800" dirty="0" smtClean="0">
                    <a:solidFill>
                      <a:srgbClr val="0000FF"/>
                    </a:solidFill>
                    <a:latin typeface="Segoe Print" panose="02000600000000000000" pitchFamily="2" charset="0"/>
                  </a:rPr>
                  <a:t>4. </a:t>
                </a:r>
                <a14:m>
                  <m:oMath xmlns:m="http://schemas.openxmlformats.org/officeDocument/2006/math">
                    <m:rad>
                      <m:radPr>
                        <m:degHide m:val="on"/>
                        <m:ctrlPr>
                          <a:rPr lang="en-US" sz="3200" i="1">
                            <a:solidFill>
                              <a:prstClr val="black"/>
                            </a:solidFill>
                            <a:latin typeface="Cambria Math" panose="02040503050406030204" pitchFamily="18" charset="0"/>
                          </a:rPr>
                        </m:ctrlPr>
                      </m:radPr>
                      <m:deg/>
                      <m:e>
                        <m:r>
                          <a:rPr lang="en-US" sz="3200" i="1">
                            <a:solidFill>
                              <a:prstClr val="black"/>
                            </a:solidFill>
                            <a:latin typeface="Cambria Math" panose="02040503050406030204" pitchFamily="18" charset="0"/>
                          </a:rPr>
                          <m:t>−16</m:t>
                        </m:r>
                      </m:e>
                    </m:rad>
                  </m:oMath>
                </a14:m>
                <a:r>
                  <a:rPr lang="en-US" sz="2800" dirty="0" smtClean="0">
                    <a:solidFill>
                      <a:srgbClr val="0000FF"/>
                    </a:solidFill>
                    <a:latin typeface="Segoe Print" panose="02000600000000000000" pitchFamily="2" charset="0"/>
                  </a:rPr>
                  <a:t>	 		5.</a:t>
                </a:r>
                <a14:m>
                  <m:oMath xmlns:m="http://schemas.openxmlformats.org/officeDocument/2006/math">
                    <m:r>
                      <a:rPr lang="en-US" sz="3200">
                        <a:solidFill>
                          <a:prstClr val="black"/>
                        </a:solidFill>
                        <a:latin typeface="Cambria Math" panose="02040503050406030204" pitchFamily="18" charset="0"/>
                      </a:rPr>
                      <m:t>    </m:t>
                    </m:r>
                    <m:rad>
                      <m:radPr>
                        <m:ctrlPr>
                          <a:rPr lang="en-US" sz="3200" i="1">
                            <a:solidFill>
                              <a:prstClr val="black"/>
                            </a:solidFill>
                            <a:latin typeface="Cambria Math" panose="02040503050406030204" pitchFamily="18" charset="0"/>
                          </a:rPr>
                        </m:ctrlPr>
                      </m:radPr>
                      <m:deg>
                        <m:r>
                          <a:rPr lang="en-US" sz="3200" i="1">
                            <a:solidFill>
                              <a:prstClr val="black"/>
                            </a:solidFill>
                            <a:latin typeface="Cambria Math" panose="02040503050406030204" pitchFamily="18" charset="0"/>
                          </a:rPr>
                          <m:t>3</m:t>
                        </m:r>
                      </m:deg>
                      <m:e>
                        <m:r>
                          <a:rPr lang="en-US" sz="3200" i="1">
                            <a:solidFill>
                              <a:prstClr val="black"/>
                            </a:solidFill>
                            <a:latin typeface="Cambria Math" panose="02040503050406030204" pitchFamily="18" charset="0"/>
                          </a:rPr>
                          <m:t>−8</m:t>
                        </m:r>
                      </m:e>
                    </m:rad>
                  </m:oMath>
                </a14:m>
                <a:r>
                  <a:rPr lang="en-US" sz="2800" dirty="0" smtClean="0">
                    <a:solidFill>
                      <a:srgbClr val="0000FF"/>
                    </a:solidFill>
                    <a:latin typeface="Segoe Print" panose="02000600000000000000" pitchFamily="2" charset="0"/>
                  </a:rPr>
                  <a:t>				6. </a:t>
                </a:r>
                <a14:m>
                  <m:oMath xmlns:m="http://schemas.openxmlformats.org/officeDocument/2006/math">
                    <m:rad>
                      <m:radPr>
                        <m:degHide m:val="on"/>
                        <m:ctrlPr>
                          <a:rPr lang="en-US" sz="3200" i="1">
                            <a:solidFill>
                              <a:prstClr val="black"/>
                            </a:solidFill>
                            <a:latin typeface="Cambria Math" panose="02040503050406030204" pitchFamily="18" charset="0"/>
                          </a:rPr>
                        </m:ctrlPr>
                      </m:radPr>
                      <m:deg/>
                      <m:e>
                        <m:sSup>
                          <m:sSupPr>
                            <m:ctrlPr>
                              <a:rPr lang="en-US" sz="3200" i="1">
                                <a:solidFill>
                                  <a:prstClr val="black"/>
                                </a:solidFill>
                                <a:latin typeface="Cambria Math" panose="02040503050406030204" pitchFamily="18" charset="0"/>
                              </a:rPr>
                            </m:ctrlPr>
                          </m:sSupPr>
                          <m:e>
                            <m:r>
                              <a:rPr lang="en-US" sz="3200" i="1">
                                <a:solidFill>
                                  <a:prstClr val="black"/>
                                </a:solidFill>
                                <a:latin typeface="Cambria Math" panose="02040503050406030204" pitchFamily="18" charset="0"/>
                              </a:rPr>
                              <m:t>𝑥</m:t>
                            </m:r>
                          </m:e>
                          <m:sup>
                            <m:r>
                              <a:rPr lang="en-US" sz="3200" i="1">
                                <a:solidFill>
                                  <a:prstClr val="black"/>
                                </a:solidFill>
                                <a:latin typeface="Cambria Math" panose="02040503050406030204" pitchFamily="18" charset="0"/>
                              </a:rPr>
                              <m:t>2</m:t>
                            </m:r>
                          </m:sup>
                        </m:sSup>
                      </m:e>
                    </m:rad>
                  </m:oMath>
                </a14:m>
                <a:endParaRPr lang="en-US" sz="2800" u="sng" dirty="0" smtClean="0">
                  <a:solidFill>
                    <a:srgbClr val="0000FF"/>
                  </a:solidFill>
                  <a:latin typeface="Segoe Print" panose="02000600000000000000" pitchFamily="2"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216664"/>
                <a:ext cx="12192000" cy="5005345"/>
              </a:xfrm>
              <a:prstGeom prst="rect">
                <a:avLst/>
              </a:prstGeom>
              <a:blipFill rotWithShape="0">
                <a:blip r:embed="rId2"/>
                <a:stretch>
                  <a:fillRect l="-1000" t="-1340" b="-2314"/>
                </a:stretch>
              </a:blipFill>
            </p:spPr>
            <p:txBody>
              <a:bodyPr/>
              <a:lstStyle/>
              <a:p>
                <a:r>
                  <a:rPr lang="en-US">
                    <a:noFill/>
                  </a:rPr>
                  <a:t> </a:t>
                </a:r>
              </a:p>
            </p:txBody>
          </p:sp>
        </mc:Fallback>
      </mc:AlternateContent>
      <p:sp>
        <p:nvSpPr>
          <p:cNvPr id="3" name="Rectangle 2"/>
          <p:cNvSpPr/>
          <p:nvPr/>
        </p:nvSpPr>
        <p:spPr>
          <a:xfrm>
            <a:off x="167640" y="2042220"/>
            <a:ext cx="11788140" cy="646331"/>
          </a:xfrm>
          <a:prstGeom prst="rect">
            <a:avLst/>
          </a:prstGeom>
        </p:spPr>
        <p:txBody>
          <a:bodyPr wrap="square">
            <a:spAutoFit/>
          </a:bodyPr>
          <a:lstStyle/>
          <a:p>
            <a:endParaRPr lang="en-US" dirty="0" smtClean="0">
              <a:solidFill>
                <a:srgbClr val="0000FF"/>
              </a:solidFill>
              <a:latin typeface="Segoe Print" panose="02000600000000000000" pitchFamily="2" charset="0"/>
            </a:endParaRPr>
          </a:p>
          <a:p>
            <a:endParaRPr lang="en-US" dirty="0" smtClean="0">
              <a:solidFill>
                <a:srgbClr val="0000FF"/>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46044860-D249-4C8E-95B9-08AC1EB3658D}" type="slidenum">
              <a:rPr lang="en-US" smtClean="0"/>
              <a:t>4</a:t>
            </a:fld>
            <a:endParaRPr lang="en-US"/>
          </a:p>
        </p:txBody>
      </p:sp>
    </p:spTree>
    <p:extLst>
      <p:ext uri="{BB962C8B-B14F-4D97-AF65-F5344CB8AC3E}">
        <p14:creationId xmlns:p14="http://schemas.microsoft.com/office/powerpoint/2010/main" val="2900153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36220" y="259140"/>
                <a:ext cx="11955780" cy="5578450"/>
              </a:xfrm>
              <a:prstGeom prst="rect">
                <a:avLst/>
              </a:prstGeom>
            </p:spPr>
            <p:txBody>
              <a:bodyPr wrap="square">
                <a:spAutoFit/>
              </a:bodyPr>
              <a:lstStyle/>
              <a:p>
                <a:r>
                  <a:rPr lang="en-US" sz="3200" dirty="0" smtClean="0">
                    <a:solidFill>
                      <a:srgbClr val="0000FF"/>
                    </a:solidFill>
                    <a:latin typeface="Segoe Print" panose="02000600000000000000" pitchFamily="2" charset="0"/>
                  </a:rPr>
                  <a:t>Sometimes, radicals don't contain perfect squares or cubes, so we will have a radical left in the answer.  To simplify these, we pull out everything we can, and leave the leftovers inside the radical.  </a:t>
                </a:r>
              </a:p>
              <a:p>
                <a:endParaRPr lang="en-US" sz="3200" dirty="0" smtClean="0">
                  <a:solidFill>
                    <a:srgbClr val="0000FF"/>
                  </a:solidFill>
                  <a:latin typeface="Segoe Print" panose="02000600000000000000" pitchFamily="2" charset="0"/>
                </a:endParaRPr>
              </a:p>
              <a:p>
                <a:r>
                  <a:rPr lang="en-US" sz="3200" dirty="0" smtClean="0">
                    <a:solidFill>
                      <a:srgbClr val="0000FF"/>
                    </a:solidFill>
                    <a:latin typeface="Segoe Print" panose="02000600000000000000" pitchFamily="2" charset="0"/>
                  </a:rPr>
                  <a:t>For example,  </a:t>
                </a:r>
                <a14:m>
                  <m:oMath xmlns:m="http://schemas.openxmlformats.org/officeDocument/2006/math">
                    <m:rad>
                      <m:radPr>
                        <m:degHide m:val="on"/>
                        <m:ctrlPr>
                          <a:rPr lang="en-US" sz="3200" i="1" smtClean="0">
                            <a:solidFill>
                              <a:schemeClr val="tx1"/>
                            </a:solidFill>
                            <a:latin typeface="Cambria Math" panose="02040503050406030204" pitchFamily="18" charset="0"/>
                          </a:rPr>
                        </m:ctrlPr>
                      </m:radPr>
                      <m:deg/>
                      <m:e>
                        <m:r>
                          <a:rPr lang="en-US" sz="3200" b="0" i="1" smtClean="0">
                            <a:solidFill>
                              <a:schemeClr val="tx1"/>
                            </a:solidFill>
                            <a:latin typeface="Cambria Math" panose="02040503050406030204" pitchFamily="18" charset="0"/>
                          </a:rPr>
                          <m:t>20</m:t>
                        </m:r>
                      </m:e>
                    </m:rad>
                    <m:r>
                      <a:rPr lang="en-US" sz="3200" b="0" i="1" smtClean="0">
                        <a:solidFill>
                          <a:schemeClr val="tx1"/>
                        </a:solidFill>
                        <a:latin typeface="Cambria Math" panose="02040503050406030204" pitchFamily="18" charset="0"/>
                      </a:rPr>
                      <m:t>=</m:t>
                    </m:r>
                    <m:rad>
                      <m:radPr>
                        <m:degHide m:val="on"/>
                        <m:ctrlPr>
                          <a:rPr lang="en-US" sz="3200" b="0" i="1" smtClean="0">
                            <a:solidFill>
                              <a:schemeClr val="tx1"/>
                            </a:solidFill>
                            <a:latin typeface="Cambria Math" panose="02040503050406030204" pitchFamily="18" charset="0"/>
                          </a:rPr>
                        </m:ctrlPr>
                      </m:radPr>
                      <m:deg/>
                      <m:e>
                        <m:r>
                          <a:rPr lang="en-US" sz="3200" b="0" i="1" smtClean="0">
                            <a:solidFill>
                              <a:schemeClr val="tx1"/>
                            </a:solidFill>
                            <a:latin typeface="Cambria Math" panose="02040503050406030204" pitchFamily="18" charset="0"/>
                          </a:rPr>
                          <m:t>4∗5</m:t>
                        </m:r>
                      </m:e>
                    </m:rad>
                    <m:r>
                      <a:rPr lang="en-US" sz="3200" b="0" i="1" smtClean="0">
                        <a:solidFill>
                          <a:schemeClr val="tx1"/>
                        </a:solidFill>
                        <a:latin typeface="Cambria Math" panose="02040503050406030204" pitchFamily="18" charset="0"/>
                      </a:rPr>
                      <m:t>=2</m:t>
                    </m:r>
                    <m:rad>
                      <m:radPr>
                        <m:degHide m:val="on"/>
                        <m:ctrlPr>
                          <a:rPr lang="en-US" sz="3200" b="0" i="1" smtClean="0">
                            <a:solidFill>
                              <a:schemeClr val="tx1"/>
                            </a:solidFill>
                            <a:latin typeface="Cambria Math" panose="02040503050406030204" pitchFamily="18" charset="0"/>
                          </a:rPr>
                        </m:ctrlPr>
                      </m:radPr>
                      <m:deg/>
                      <m:e>
                        <m:r>
                          <a:rPr lang="en-US" sz="3200" b="0" i="1" smtClean="0">
                            <a:solidFill>
                              <a:schemeClr val="tx1"/>
                            </a:solidFill>
                            <a:latin typeface="Cambria Math" panose="02040503050406030204" pitchFamily="18" charset="0"/>
                          </a:rPr>
                          <m:t>5</m:t>
                        </m:r>
                      </m:e>
                    </m:rad>
                  </m:oMath>
                </a14:m>
                <a:endParaRPr lang="en-US" sz="3200" dirty="0" smtClean="0">
                  <a:solidFill>
                    <a:srgbClr val="0000FF"/>
                  </a:solidFill>
                  <a:latin typeface="Segoe Print" panose="02000600000000000000" pitchFamily="2" charset="0"/>
                </a:endParaRPr>
              </a:p>
              <a:p>
                <a:endParaRPr lang="en-US" sz="3200" dirty="0" smtClean="0">
                  <a:solidFill>
                    <a:srgbClr val="0000FF"/>
                  </a:solidFill>
                  <a:latin typeface="Segoe Print" panose="02000600000000000000" pitchFamily="2" charset="0"/>
                </a:endParaRPr>
              </a:p>
              <a:p>
                <a:r>
                  <a:rPr lang="en-US" sz="3200" dirty="0" smtClean="0">
                    <a:solidFill>
                      <a:srgbClr val="0000FF"/>
                    </a:solidFill>
                    <a:latin typeface="Segoe Print" panose="02000600000000000000" pitchFamily="2" charset="0"/>
                  </a:rPr>
                  <a:t>We use what we call "factoring trees" to simplify these. Try to break the inside up into factors that are perfect squares (or cubes) times not perfect squares (or cubes), then simplify the perfect parts.</a:t>
                </a:r>
                <a:endParaRPr lang="en-US" sz="3200" dirty="0"/>
              </a:p>
            </p:txBody>
          </p:sp>
        </mc:Choice>
        <mc:Fallback xmlns="">
          <p:sp>
            <p:nvSpPr>
              <p:cNvPr id="2" name="Rectangle 1"/>
              <p:cNvSpPr>
                <a:spLocks noRot="1" noChangeAspect="1" noMove="1" noResize="1" noEditPoints="1" noAdjustHandles="1" noChangeArrowheads="1" noChangeShapeType="1" noTextEdit="1"/>
              </p:cNvSpPr>
              <p:nvPr/>
            </p:nvSpPr>
            <p:spPr>
              <a:xfrm>
                <a:off x="236220" y="259140"/>
                <a:ext cx="11955780" cy="5578450"/>
              </a:xfrm>
              <a:prstGeom prst="rect">
                <a:avLst/>
              </a:prstGeom>
              <a:blipFill rotWithShape="0">
                <a:blip r:embed="rId2"/>
                <a:stretch>
                  <a:fillRect l="-1326" t="-1421" r="-918" b="-2514"/>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46044860-D249-4C8E-95B9-08AC1EB3658D}" type="slidenum">
              <a:rPr lang="en-US" smtClean="0"/>
              <a:t>5</a:t>
            </a:fld>
            <a:endParaRPr lang="en-US"/>
          </a:p>
        </p:txBody>
      </p:sp>
    </p:spTree>
    <p:extLst>
      <p:ext uri="{BB962C8B-B14F-4D97-AF65-F5344CB8AC3E}">
        <p14:creationId xmlns:p14="http://schemas.microsoft.com/office/powerpoint/2010/main" val="1481945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246435"/>
                <a:ext cx="12192000" cy="3905364"/>
              </a:xfrm>
              <a:prstGeom prst="rect">
                <a:avLst/>
              </a:prstGeom>
            </p:spPr>
            <p:txBody>
              <a:bodyPr wrap="square">
                <a:spAutoFit/>
              </a:bodyPr>
              <a:lstStyle/>
              <a:p>
                <a:r>
                  <a:rPr lang="en-US" sz="2800" u="sng" dirty="0" smtClean="0">
                    <a:solidFill>
                      <a:srgbClr val="0000FF"/>
                    </a:solidFill>
                    <a:latin typeface="Segoe Print" panose="02000600000000000000" pitchFamily="2" charset="0"/>
                  </a:rPr>
                  <a:t>Examples:</a:t>
                </a:r>
                <a:r>
                  <a:rPr lang="en-US" sz="2800" dirty="0" smtClean="0">
                    <a:solidFill>
                      <a:srgbClr val="0000FF"/>
                    </a:solidFill>
                    <a:latin typeface="Segoe Print" panose="02000600000000000000" pitchFamily="2" charset="0"/>
                  </a:rPr>
                  <a:t> Simplify the radicals</a:t>
                </a:r>
                <a:endParaRPr lang="en-US" sz="2800" u="sng" dirty="0" smtClean="0">
                  <a:solidFill>
                    <a:srgbClr val="0000FF"/>
                  </a:solidFill>
                  <a:latin typeface="Segoe Print" panose="02000600000000000000" pitchFamily="2" charset="0"/>
                </a:endParaRPr>
              </a:p>
              <a:p>
                <a:endParaRPr lang="en-US" sz="2800" u="sng" dirty="0">
                  <a:solidFill>
                    <a:srgbClr val="0000FF"/>
                  </a:solidFill>
                  <a:latin typeface="Segoe Print" panose="02000600000000000000" pitchFamily="2" charset="0"/>
                </a:endParaRPr>
              </a:p>
              <a:p>
                <a:r>
                  <a:rPr lang="en-US" sz="2800" dirty="0" smtClean="0">
                    <a:solidFill>
                      <a:srgbClr val="0000FF"/>
                    </a:solidFill>
                    <a:latin typeface="Segoe Print" panose="02000600000000000000" pitchFamily="2" charset="0"/>
                  </a:rPr>
                  <a:t>7</a:t>
                </a:r>
                <a:r>
                  <a:rPr lang="en-US" sz="3200" dirty="0" smtClean="0">
                    <a:solidFill>
                      <a:srgbClr val="0000FF"/>
                    </a:solidFill>
                    <a:latin typeface="Segoe Print" panose="02000600000000000000" pitchFamily="2" charset="0"/>
                  </a:rPr>
                  <a:t>. </a:t>
                </a:r>
                <a14:m>
                  <m:oMath xmlns:m="http://schemas.openxmlformats.org/officeDocument/2006/math">
                    <m:r>
                      <a:rPr lang="en-US" sz="3200">
                        <a:solidFill>
                          <a:prstClr val="black"/>
                        </a:solidFill>
                        <a:latin typeface="Cambria Math" panose="02040503050406030204" pitchFamily="18" charset="0"/>
                      </a:rPr>
                      <m:t>  </m:t>
                    </m:r>
                    <m:rad>
                      <m:radPr>
                        <m:degHide m:val="on"/>
                        <m:ctrlPr>
                          <a:rPr lang="en-US" sz="3200" i="1" smtClean="0">
                            <a:solidFill>
                              <a:prstClr val="black"/>
                            </a:solidFill>
                            <a:latin typeface="Cambria Math" panose="02040503050406030204" pitchFamily="18" charset="0"/>
                          </a:rPr>
                        </m:ctrlPr>
                      </m:radPr>
                      <m:deg/>
                      <m:e>
                        <m:r>
                          <a:rPr lang="en-US" sz="3200" b="0" i="1" smtClean="0">
                            <a:solidFill>
                              <a:prstClr val="black"/>
                            </a:solidFill>
                            <a:latin typeface="Cambria Math" panose="02040503050406030204" pitchFamily="18" charset="0"/>
                          </a:rPr>
                          <m:t>27</m:t>
                        </m:r>
                      </m:e>
                    </m:rad>
                  </m:oMath>
                </a14:m>
                <a:r>
                  <a:rPr lang="en-US" sz="3200" dirty="0" smtClean="0">
                    <a:solidFill>
                      <a:srgbClr val="0000FF"/>
                    </a:solidFill>
                    <a:latin typeface="Segoe Print" panose="02000600000000000000" pitchFamily="2" charset="0"/>
                  </a:rPr>
                  <a:t>	</a:t>
                </a:r>
                <a:r>
                  <a:rPr lang="en-US" sz="2800" dirty="0" smtClean="0">
                    <a:solidFill>
                      <a:srgbClr val="0000FF"/>
                    </a:solidFill>
                    <a:latin typeface="Segoe Print" panose="02000600000000000000" pitchFamily="2" charset="0"/>
                  </a:rPr>
                  <a:t>				8. </a:t>
                </a:r>
                <a14:m>
                  <m:oMath xmlns:m="http://schemas.openxmlformats.org/officeDocument/2006/math">
                    <m:rad>
                      <m:radPr>
                        <m:degHide m:val="on"/>
                        <m:ctrlPr>
                          <a:rPr lang="en-US" sz="3200" i="1">
                            <a:solidFill>
                              <a:prstClr val="black"/>
                            </a:solidFill>
                            <a:latin typeface="Cambria Math" panose="02040503050406030204" pitchFamily="18" charset="0"/>
                          </a:rPr>
                        </m:ctrlPr>
                      </m:radPr>
                      <m:deg/>
                      <m:e>
                        <m:r>
                          <a:rPr lang="en-US" sz="3200" b="0" i="1" smtClean="0">
                            <a:solidFill>
                              <a:prstClr val="black"/>
                            </a:solidFill>
                            <a:latin typeface="Cambria Math" panose="02040503050406030204" pitchFamily="18" charset="0"/>
                          </a:rPr>
                          <m:t>54</m:t>
                        </m:r>
                        <m:sSup>
                          <m:sSupPr>
                            <m:ctrlPr>
                              <a:rPr lang="en-US" sz="3200" b="0" i="1" smtClean="0">
                                <a:solidFill>
                                  <a:prstClr val="black"/>
                                </a:solidFill>
                                <a:latin typeface="Cambria Math" panose="02040503050406030204" pitchFamily="18" charset="0"/>
                              </a:rPr>
                            </m:ctrlPr>
                          </m:sSupPr>
                          <m:e>
                            <m:r>
                              <a:rPr lang="en-US" sz="3200" b="0" i="1" smtClean="0">
                                <a:solidFill>
                                  <a:prstClr val="black"/>
                                </a:solidFill>
                                <a:latin typeface="Cambria Math" panose="02040503050406030204" pitchFamily="18" charset="0"/>
                              </a:rPr>
                              <m:t>𝑥</m:t>
                            </m:r>
                          </m:e>
                          <m:sup>
                            <m:r>
                              <a:rPr lang="en-US" sz="3200" b="0" i="1" smtClean="0">
                                <a:solidFill>
                                  <a:prstClr val="black"/>
                                </a:solidFill>
                                <a:latin typeface="Cambria Math" panose="02040503050406030204" pitchFamily="18" charset="0"/>
                              </a:rPr>
                              <m:t>4</m:t>
                            </m:r>
                          </m:sup>
                        </m:sSup>
                        <m:sSup>
                          <m:sSupPr>
                            <m:ctrlPr>
                              <a:rPr lang="en-US" sz="3200" b="0" i="1" smtClean="0">
                                <a:solidFill>
                                  <a:prstClr val="black"/>
                                </a:solidFill>
                                <a:latin typeface="Cambria Math" panose="02040503050406030204" pitchFamily="18" charset="0"/>
                              </a:rPr>
                            </m:ctrlPr>
                          </m:sSupPr>
                          <m:e>
                            <m:r>
                              <a:rPr lang="en-US" sz="3200" b="0" i="1" smtClean="0">
                                <a:solidFill>
                                  <a:prstClr val="black"/>
                                </a:solidFill>
                                <a:latin typeface="Cambria Math" panose="02040503050406030204" pitchFamily="18" charset="0"/>
                              </a:rPr>
                              <m:t>𝑦</m:t>
                            </m:r>
                          </m:e>
                          <m:sup>
                            <m:r>
                              <a:rPr lang="en-US" sz="3200" b="0" i="1" smtClean="0">
                                <a:solidFill>
                                  <a:prstClr val="black"/>
                                </a:solidFill>
                                <a:latin typeface="Cambria Math" panose="02040503050406030204" pitchFamily="18" charset="0"/>
                              </a:rPr>
                              <m:t>5</m:t>
                            </m:r>
                          </m:sup>
                        </m:sSup>
                        <m:sSup>
                          <m:sSupPr>
                            <m:ctrlPr>
                              <a:rPr lang="en-US" sz="3200" b="0" i="1" smtClean="0">
                                <a:solidFill>
                                  <a:prstClr val="black"/>
                                </a:solidFill>
                                <a:latin typeface="Cambria Math" panose="02040503050406030204" pitchFamily="18" charset="0"/>
                              </a:rPr>
                            </m:ctrlPr>
                          </m:sSupPr>
                          <m:e>
                            <m:r>
                              <a:rPr lang="en-US" sz="3200" b="0" i="1" smtClean="0">
                                <a:solidFill>
                                  <a:prstClr val="black"/>
                                </a:solidFill>
                                <a:latin typeface="Cambria Math" panose="02040503050406030204" pitchFamily="18" charset="0"/>
                              </a:rPr>
                              <m:t>𝑧</m:t>
                            </m:r>
                          </m:e>
                          <m:sup>
                            <m:r>
                              <a:rPr lang="en-US" sz="3200" b="0" i="1" smtClean="0">
                                <a:solidFill>
                                  <a:prstClr val="black"/>
                                </a:solidFill>
                                <a:latin typeface="Cambria Math" panose="02040503050406030204" pitchFamily="18" charset="0"/>
                              </a:rPr>
                              <m:t>7</m:t>
                            </m:r>
                          </m:sup>
                        </m:sSup>
                      </m:e>
                    </m:rad>
                  </m:oMath>
                </a14:m>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endParaRPr lang="en-US" sz="2800" dirty="0" smtClean="0">
                  <a:solidFill>
                    <a:srgbClr val="0000FF"/>
                  </a:solidFill>
                  <a:latin typeface="Segoe Print" panose="02000600000000000000" pitchFamily="2" charset="0"/>
                </a:endParaRPr>
              </a:p>
              <a:p>
                <a:r>
                  <a:rPr lang="en-US" sz="2800" dirty="0" smtClean="0">
                    <a:solidFill>
                      <a:srgbClr val="0000FF"/>
                    </a:solidFill>
                    <a:latin typeface="Segoe Print" panose="02000600000000000000" pitchFamily="2" charset="0"/>
                  </a:rPr>
                  <a:t>9. </a:t>
                </a:r>
                <a14:m>
                  <m:oMath xmlns:m="http://schemas.openxmlformats.org/officeDocument/2006/math">
                    <m:rad>
                      <m:radPr>
                        <m:ctrlPr>
                          <a:rPr lang="en-US" sz="3200" i="1">
                            <a:solidFill>
                              <a:prstClr val="black"/>
                            </a:solidFill>
                            <a:latin typeface="Cambria Math" panose="02040503050406030204" pitchFamily="18" charset="0"/>
                          </a:rPr>
                        </m:ctrlPr>
                      </m:radPr>
                      <m:deg>
                        <m:r>
                          <a:rPr lang="en-US" sz="3200" b="0" i="1" smtClean="0">
                            <a:solidFill>
                              <a:prstClr val="black"/>
                            </a:solidFill>
                            <a:latin typeface="Cambria Math" panose="02040503050406030204" pitchFamily="18" charset="0"/>
                          </a:rPr>
                          <m:t>3</m:t>
                        </m:r>
                      </m:deg>
                      <m:e>
                        <m:r>
                          <a:rPr lang="en-US" sz="3200" b="0" i="1" smtClean="0">
                            <a:solidFill>
                              <a:prstClr val="black"/>
                            </a:solidFill>
                            <a:latin typeface="Cambria Math" panose="02040503050406030204" pitchFamily="18" charset="0"/>
                          </a:rPr>
                          <m:t>54</m:t>
                        </m:r>
                        <m:sSup>
                          <m:sSupPr>
                            <m:ctrlPr>
                              <a:rPr lang="en-US" sz="3200" b="0" i="1" smtClean="0">
                                <a:solidFill>
                                  <a:prstClr val="black"/>
                                </a:solidFill>
                                <a:latin typeface="Cambria Math" panose="02040503050406030204" pitchFamily="18" charset="0"/>
                              </a:rPr>
                            </m:ctrlPr>
                          </m:sSupPr>
                          <m:e>
                            <m:r>
                              <a:rPr lang="en-US" sz="3200" b="0" i="1" smtClean="0">
                                <a:solidFill>
                                  <a:prstClr val="black"/>
                                </a:solidFill>
                                <a:latin typeface="Cambria Math" panose="02040503050406030204" pitchFamily="18" charset="0"/>
                              </a:rPr>
                              <m:t>𝑎</m:t>
                            </m:r>
                          </m:e>
                          <m:sup>
                            <m:r>
                              <a:rPr lang="en-US" sz="3200" b="0" i="1" smtClean="0">
                                <a:solidFill>
                                  <a:prstClr val="black"/>
                                </a:solidFill>
                                <a:latin typeface="Cambria Math" panose="02040503050406030204" pitchFamily="18" charset="0"/>
                              </a:rPr>
                              <m:t>3</m:t>
                            </m:r>
                          </m:sup>
                        </m:sSup>
                        <m:sSup>
                          <m:sSupPr>
                            <m:ctrlPr>
                              <a:rPr lang="en-US" sz="3200" b="0" i="1" smtClean="0">
                                <a:solidFill>
                                  <a:prstClr val="black"/>
                                </a:solidFill>
                                <a:latin typeface="Cambria Math" panose="02040503050406030204" pitchFamily="18" charset="0"/>
                              </a:rPr>
                            </m:ctrlPr>
                          </m:sSupPr>
                          <m:e>
                            <m:r>
                              <a:rPr lang="en-US" sz="3200" b="0" i="1" smtClean="0">
                                <a:solidFill>
                                  <a:prstClr val="black"/>
                                </a:solidFill>
                                <a:latin typeface="Cambria Math" panose="02040503050406030204" pitchFamily="18" charset="0"/>
                              </a:rPr>
                              <m:t>𝑏</m:t>
                            </m:r>
                          </m:e>
                          <m:sup>
                            <m:r>
                              <a:rPr lang="en-US" sz="3200" b="0" i="1" smtClean="0">
                                <a:solidFill>
                                  <a:prstClr val="black"/>
                                </a:solidFill>
                                <a:latin typeface="Cambria Math" panose="02040503050406030204" pitchFamily="18" charset="0"/>
                              </a:rPr>
                              <m:t>7</m:t>
                            </m:r>
                          </m:sup>
                        </m:sSup>
                      </m:e>
                    </m:rad>
                  </m:oMath>
                </a14:m>
                <a:r>
                  <a:rPr lang="en-US" sz="2800" dirty="0" smtClean="0">
                    <a:solidFill>
                      <a:srgbClr val="0000FF"/>
                    </a:solidFill>
                    <a:latin typeface="Segoe Print" panose="02000600000000000000" pitchFamily="2" charset="0"/>
                  </a:rPr>
                  <a:t>	 			10. </a:t>
                </a:r>
                <a14:m>
                  <m:oMath xmlns:m="http://schemas.openxmlformats.org/officeDocument/2006/math">
                    <m:rad>
                      <m:radPr>
                        <m:degHide m:val="on"/>
                        <m:ctrlPr>
                          <a:rPr lang="en-US" sz="3200" i="1">
                            <a:solidFill>
                              <a:prstClr val="black"/>
                            </a:solidFill>
                            <a:latin typeface="Cambria Math" panose="02040503050406030204" pitchFamily="18" charset="0"/>
                          </a:rPr>
                        </m:ctrlPr>
                      </m:radPr>
                      <m:deg/>
                      <m:e>
                        <m:r>
                          <a:rPr lang="en-US" sz="3200" b="0" i="1" smtClean="0">
                            <a:solidFill>
                              <a:prstClr val="black"/>
                            </a:solidFill>
                            <a:latin typeface="Cambria Math" panose="02040503050406030204" pitchFamily="18" charset="0"/>
                          </a:rPr>
                          <m:t>60</m:t>
                        </m:r>
                        <m:r>
                          <a:rPr lang="en-US" sz="3200" b="0" i="1" smtClean="0">
                            <a:solidFill>
                              <a:prstClr val="black"/>
                            </a:solidFill>
                            <a:latin typeface="Cambria Math" panose="02040503050406030204" pitchFamily="18" charset="0"/>
                          </a:rPr>
                          <m:t>𝑥</m:t>
                        </m:r>
                        <m:sSup>
                          <m:sSupPr>
                            <m:ctrlPr>
                              <a:rPr lang="en-US" sz="3200" b="0" i="1" smtClean="0">
                                <a:solidFill>
                                  <a:prstClr val="black"/>
                                </a:solidFill>
                                <a:latin typeface="Cambria Math" panose="02040503050406030204" pitchFamily="18" charset="0"/>
                              </a:rPr>
                            </m:ctrlPr>
                          </m:sSupPr>
                          <m:e>
                            <m:r>
                              <a:rPr lang="en-US" sz="3200" b="0" i="1" smtClean="0">
                                <a:solidFill>
                                  <a:prstClr val="black"/>
                                </a:solidFill>
                                <a:latin typeface="Cambria Math" panose="02040503050406030204" pitchFamily="18" charset="0"/>
                              </a:rPr>
                              <m:t>𝑦</m:t>
                            </m:r>
                          </m:e>
                          <m:sup>
                            <m:r>
                              <a:rPr lang="en-US" sz="3200" b="0" i="1" smtClean="0">
                                <a:solidFill>
                                  <a:prstClr val="black"/>
                                </a:solidFill>
                                <a:latin typeface="Cambria Math" panose="02040503050406030204" pitchFamily="18" charset="0"/>
                              </a:rPr>
                              <m:t>3</m:t>
                            </m:r>
                          </m:sup>
                        </m:sSup>
                      </m:e>
                    </m:rad>
                  </m:oMath>
                </a14:m>
                <a:endParaRPr lang="en-US" sz="3200" dirty="0"/>
              </a:p>
            </p:txBody>
          </p:sp>
        </mc:Choice>
        <mc:Fallback xmlns="">
          <p:sp>
            <p:nvSpPr>
              <p:cNvPr id="2" name="Rectangle 1"/>
              <p:cNvSpPr>
                <a:spLocks noRot="1" noChangeAspect="1" noMove="1" noResize="1" noEditPoints="1" noAdjustHandles="1" noChangeArrowheads="1" noChangeShapeType="1" noTextEdit="1"/>
              </p:cNvSpPr>
              <p:nvPr/>
            </p:nvSpPr>
            <p:spPr>
              <a:xfrm>
                <a:off x="0" y="246435"/>
                <a:ext cx="12192000" cy="3905364"/>
              </a:xfrm>
              <a:prstGeom prst="rect">
                <a:avLst/>
              </a:prstGeom>
              <a:blipFill rotWithShape="1">
                <a:blip r:embed="rId2"/>
                <a:stretch>
                  <a:fillRect l="-1000" t="-1560" b="-2496"/>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46044860-D249-4C8E-95B9-08AC1EB3658D}" type="slidenum">
              <a:rPr lang="en-US" smtClean="0"/>
              <a:t>6</a:t>
            </a:fld>
            <a:endParaRPr lang="en-US"/>
          </a:p>
        </p:txBody>
      </p:sp>
    </p:spTree>
    <p:extLst>
      <p:ext uri="{BB962C8B-B14F-4D97-AF65-F5344CB8AC3E}">
        <p14:creationId xmlns:p14="http://schemas.microsoft.com/office/powerpoint/2010/main" val="366769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7881"/>
            <a:ext cx="11887200" cy="5509200"/>
          </a:xfrm>
          <a:prstGeom prst="rect">
            <a:avLst/>
          </a:prstGeom>
        </p:spPr>
        <p:txBody>
          <a:bodyPr wrap="square">
            <a:spAutoFit/>
          </a:bodyPr>
          <a:lstStyle/>
          <a:p>
            <a:r>
              <a:rPr lang="en-US" sz="3200" b="1" u="sng" dirty="0" smtClean="0">
                <a:solidFill>
                  <a:srgbClr val="0000FF"/>
                </a:solidFill>
                <a:latin typeface="Segoe Print" panose="02000600000000000000" pitchFamily="2" charset="0"/>
              </a:rPr>
              <a:t>Adding &amp; Subtracting Radicals</a:t>
            </a:r>
            <a:endParaRPr lang="en-US" sz="3200" b="0" u="sng" dirty="0" smtClean="0">
              <a:solidFill>
                <a:srgbClr val="0000FF"/>
              </a:solidFill>
              <a:latin typeface="Segoe Print" panose="02000600000000000000" pitchFamily="2" charset="0"/>
            </a:endParaRPr>
          </a:p>
          <a:p>
            <a:r>
              <a:rPr lang="en-US" sz="3200" b="0" dirty="0" smtClean="0">
                <a:solidFill>
                  <a:srgbClr val="0000FF"/>
                </a:solidFill>
                <a:latin typeface="Segoe Print" panose="02000600000000000000" pitchFamily="2" charset="0"/>
              </a:rPr>
              <a:t>	When we add or subtract radicals, we ask ourselves "How many of this radical do we have?"  We don't change the radical itself, we just add or subtract the coefficients out front of the radicals.  We can only add identical radicals (we can't add the square root of 5 to the square root of 7 - we can only add a square root of 5 to another square root of 5).  </a:t>
            </a:r>
          </a:p>
          <a:p>
            <a:endParaRPr lang="en-US" sz="3200" b="0" dirty="0" smtClean="0">
              <a:solidFill>
                <a:srgbClr val="0000FF"/>
              </a:solidFill>
              <a:latin typeface="Segoe Print" panose="02000600000000000000" pitchFamily="2" charset="0"/>
            </a:endParaRPr>
          </a:p>
          <a:p>
            <a:r>
              <a:rPr lang="en-US" sz="3200" b="1" dirty="0" smtClean="0">
                <a:solidFill>
                  <a:srgbClr val="0000FF"/>
                </a:solidFill>
                <a:latin typeface="Segoe Print" panose="02000600000000000000" pitchFamily="2" charset="0"/>
              </a:rPr>
              <a:t>Steps:		1.  Simplify each term.</a:t>
            </a:r>
          </a:p>
          <a:p>
            <a:r>
              <a:rPr lang="en-US" sz="3200" b="1" dirty="0" smtClean="0">
                <a:solidFill>
                  <a:srgbClr val="0000FF"/>
                </a:solidFill>
                <a:latin typeface="Segoe Print" panose="02000600000000000000" pitchFamily="2" charset="0"/>
              </a:rPr>
              <a:t>			2.  Combine the coefficients of like radicals.</a:t>
            </a:r>
            <a:endParaRPr lang="en-US" sz="3200" dirty="0"/>
          </a:p>
        </p:txBody>
      </p:sp>
      <p:sp>
        <p:nvSpPr>
          <p:cNvPr id="3" name="Slide Number Placeholder 2"/>
          <p:cNvSpPr>
            <a:spLocks noGrp="1"/>
          </p:cNvSpPr>
          <p:nvPr>
            <p:ph type="sldNum" sz="quarter" idx="12"/>
          </p:nvPr>
        </p:nvSpPr>
        <p:spPr/>
        <p:txBody>
          <a:bodyPr/>
          <a:lstStyle/>
          <a:p>
            <a:fld id="{46044860-D249-4C8E-95B9-08AC1EB3658D}" type="slidenum">
              <a:rPr lang="en-US" smtClean="0"/>
              <a:t>7</a:t>
            </a:fld>
            <a:endParaRPr lang="en-US"/>
          </a:p>
        </p:txBody>
      </p:sp>
    </p:spTree>
    <p:extLst>
      <p:ext uri="{BB962C8B-B14F-4D97-AF65-F5344CB8AC3E}">
        <p14:creationId xmlns:p14="http://schemas.microsoft.com/office/powerpoint/2010/main" val="4201420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9734550" y="4471727"/>
            <a:ext cx="2457450" cy="1638300"/>
          </a:xfrm>
          <a:prstGeom prst="rect">
            <a:avLst/>
          </a:prstGeom>
          <a:noFill/>
          <a:ln w="9525">
            <a:noFill/>
            <a:miter lim="800000"/>
            <a:headEnd/>
            <a:tailEnd/>
          </a:ln>
        </p:spPr>
      </p:pic>
      <p:pic>
        <p:nvPicPr>
          <p:cNvPr id="2" name="Picture 1"/>
          <p:cNvPicPr>
            <a:picLocks noChangeAspect="1"/>
          </p:cNvPicPr>
          <p:nvPr/>
        </p:nvPicPr>
        <p:blipFill>
          <a:blip r:embed="rId3"/>
          <a:stretch>
            <a:fillRect/>
          </a:stretch>
        </p:blipFill>
        <p:spPr>
          <a:xfrm>
            <a:off x="762000" y="990790"/>
            <a:ext cx="6252008" cy="914209"/>
          </a:xfrm>
          <a:prstGeom prst="rect">
            <a:avLst/>
          </a:prstGeom>
        </p:spPr>
      </p:pic>
      <p:pic>
        <p:nvPicPr>
          <p:cNvPr id="3" name="Picture 2"/>
          <p:cNvPicPr>
            <a:picLocks noChangeAspect="1"/>
          </p:cNvPicPr>
          <p:nvPr/>
        </p:nvPicPr>
        <p:blipFill>
          <a:blip r:embed="rId4"/>
          <a:stretch>
            <a:fillRect/>
          </a:stretch>
        </p:blipFill>
        <p:spPr>
          <a:xfrm>
            <a:off x="31845" y="76200"/>
            <a:ext cx="8273955" cy="932788"/>
          </a:xfrm>
          <a:prstGeom prst="rect">
            <a:avLst/>
          </a:prstGeom>
        </p:spPr>
      </p:pic>
      <p:pic>
        <p:nvPicPr>
          <p:cNvPr id="4" name="Picture 3"/>
          <p:cNvPicPr>
            <a:picLocks noChangeAspect="1"/>
          </p:cNvPicPr>
          <p:nvPr/>
        </p:nvPicPr>
        <p:blipFill>
          <a:blip r:embed="rId5"/>
          <a:stretch>
            <a:fillRect/>
          </a:stretch>
        </p:blipFill>
        <p:spPr>
          <a:xfrm>
            <a:off x="914400" y="2908092"/>
            <a:ext cx="2575230" cy="515046"/>
          </a:xfrm>
          <a:prstGeom prst="rect">
            <a:avLst/>
          </a:prstGeom>
        </p:spPr>
      </p:pic>
      <p:pic>
        <p:nvPicPr>
          <p:cNvPr id="5" name="Picture 4"/>
          <p:cNvPicPr>
            <a:picLocks noChangeAspect="1"/>
          </p:cNvPicPr>
          <p:nvPr/>
        </p:nvPicPr>
        <p:blipFill>
          <a:blip r:embed="rId6"/>
          <a:stretch>
            <a:fillRect/>
          </a:stretch>
        </p:blipFill>
        <p:spPr>
          <a:xfrm>
            <a:off x="914400" y="4471727"/>
            <a:ext cx="2887638" cy="481273"/>
          </a:xfrm>
          <a:prstGeom prst="rect">
            <a:avLst/>
          </a:prstGeom>
        </p:spPr>
      </p:pic>
      <p:sp>
        <p:nvSpPr>
          <p:cNvPr id="6" name="Slide Number Placeholder 5"/>
          <p:cNvSpPr>
            <a:spLocks noGrp="1"/>
          </p:cNvSpPr>
          <p:nvPr>
            <p:ph type="sldNum" sz="quarter" idx="12"/>
          </p:nvPr>
        </p:nvSpPr>
        <p:spPr/>
        <p:txBody>
          <a:bodyPr/>
          <a:lstStyle/>
          <a:p>
            <a:fld id="{FBDC7AD6-15E7-4780-84B9-F97AAFABD766}" type="slidenum">
              <a:rPr lang="en-US" smtClean="0"/>
              <a:t>8</a:t>
            </a:fld>
            <a:endParaRPr lang="en-US"/>
          </a:p>
        </p:txBody>
      </p:sp>
    </p:spTree>
    <p:extLst>
      <p:ext uri="{BB962C8B-B14F-4D97-AF65-F5344CB8AC3E}">
        <p14:creationId xmlns:p14="http://schemas.microsoft.com/office/powerpoint/2010/main" val="375231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128257"/>
            <a:ext cx="8273955" cy="932788"/>
          </a:xfrm>
          <a:prstGeom prst="rect">
            <a:avLst/>
          </a:prstGeom>
        </p:spPr>
      </p:pic>
      <p:pic>
        <p:nvPicPr>
          <p:cNvPr id="3074" name="Picture 2"/>
          <p:cNvPicPr>
            <a:picLocks noChangeAspect="1" noChangeArrowheads="1"/>
          </p:cNvPicPr>
          <p:nvPr/>
        </p:nvPicPr>
        <p:blipFill>
          <a:blip r:embed="rId3" cstate="print"/>
          <a:srcRect/>
          <a:stretch>
            <a:fillRect/>
          </a:stretch>
        </p:blipFill>
        <p:spPr bwMode="auto">
          <a:xfrm>
            <a:off x="304800" y="1074692"/>
            <a:ext cx="7697872" cy="982707"/>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6715124" y="1505626"/>
            <a:ext cx="2755045" cy="475573"/>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FBDC7AD6-15E7-4780-84B9-F97AAFABD766}"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TotalTime>
  <Words>243</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Californian FB</vt:lpstr>
      <vt:lpstr>Cambria Math</vt:lpstr>
      <vt:lpstr>Comic Sans MS</vt:lpstr>
      <vt:lpstr>Segoe Print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Scott Hogan</cp:lastModifiedBy>
  <cp:revision>42</cp:revision>
  <cp:lastPrinted>2019-05-13T16:06:12Z</cp:lastPrinted>
  <dcterms:created xsi:type="dcterms:W3CDTF">2014-10-21T20:29:40Z</dcterms:created>
  <dcterms:modified xsi:type="dcterms:W3CDTF">2019-05-15T21:26:17Z</dcterms:modified>
</cp:coreProperties>
</file>